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57" r:id="rId4"/>
    <p:sldId id="258" r:id="rId5"/>
    <p:sldId id="265" r:id="rId6"/>
    <p:sldId id="259" r:id="rId7"/>
    <p:sldId id="270" r:id="rId8"/>
    <p:sldId id="260" r:id="rId9"/>
    <p:sldId id="273" r:id="rId10"/>
    <p:sldId id="271" r:id="rId11"/>
    <p:sldId id="272" r:id="rId12"/>
    <p:sldId id="261" r:id="rId13"/>
    <p:sldId id="262" r:id="rId14"/>
    <p:sldId id="269" r:id="rId15"/>
    <p:sldId id="263" r:id="rId16"/>
    <p:sldId id="267" r:id="rId17"/>
    <p:sldId id="268" r:id="rId18"/>
    <p:sldId id="26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neha vangala" initials="sv" lastIdx="1" clrIdx="0">
    <p:extLst>
      <p:ext uri="{19B8F6BF-5375-455C-9EA6-DF929625EA0E}">
        <p15:presenceInfo xmlns:p15="http://schemas.microsoft.com/office/powerpoint/2012/main" userId="e02e9b5069d128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11T13:45:57.225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04A9-B9E4-4072-ABE5-0C04C6235588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63499AA-4F09-46DA-9C98-DF91A097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126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04A9-B9E4-4072-ABE5-0C04C6235588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63499AA-4F09-46DA-9C98-DF91A097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92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04A9-B9E4-4072-ABE5-0C04C6235588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63499AA-4F09-46DA-9C98-DF91A0975052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8433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04A9-B9E4-4072-ABE5-0C04C6235588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63499AA-4F09-46DA-9C98-DF91A097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91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04A9-B9E4-4072-ABE5-0C04C6235588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63499AA-4F09-46DA-9C98-DF91A0975052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1338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04A9-B9E4-4072-ABE5-0C04C6235588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63499AA-4F09-46DA-9C98-DF91A097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662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04A9-B9E4-4072-ABE5-0C04C6235588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99AA-4F09-46DA-9C98-DF91A097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303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04A9-B9E4-4072-ABE5-0C04C6235588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99AA-4F09-46DA-9C98-DF91A097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136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04A9-B9E4-4072-ABE5-0C04C6235588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99AA-4F09-46DA-9C98-DF91A097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04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04A9-B9E4-4072-ABE5-0C04C6235588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63499AA-4F09-46DA-9C98-DF91A097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96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04A9-B9E4-4072-ABE5-0C04C6235588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63499AA-4F09-46DA-9C98-DF91A097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46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04A9-B9E4-4072-ABE5-0C04C6235588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63499AA-4F09-46DA-9C98-DF91A097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78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04A9-B9E4-4072-ABE5-0C04C6235588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99AA-4F09-46DA-9C98-DF91A097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665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04A9-B9E4-4072-ABE5-0C04C6235588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99AA-4F09-46DA-9C98-DF91A097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831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04A9-B9E4-4072-ABE5-0C04C6235588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99AA-4F09-46DA-9C98-DF91A097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25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04A9-B9E4-4072-ABE5-0C04C6235588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63499AA-4F09-46DA-9C98-DF91A097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053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404A9-B9E4-4072-ABE5-0C04C6235588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63499AA-4F09-46DA-9C98-DF91A097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14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pyterhub.github.io/helm-chart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E5531-0EAC-0E49-24BA-DADDD0272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391" y="1669117"/>
            <a:ext cx="9731605" cy="24221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IN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 CLUSTERING AND </a:t>
            </a:r>
            <a:br>
              <a:rPr lang="en-IN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MULTI- TENANT UTILIZATION TOOL</a:t>
            </a:r>
            <a:br>
              <a:rPr lang="en-IN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3FA51E7-4128-65E4-F5C3-B8BAA1948A14}"/>
              </a:ext>
            </a:extLst>
          </p:cNvPr>
          <p:cNvSpPr txBox="1">
            <a:spLocks/>
          </p:cNvSpPr>
          <p:nvPr/>
        </p:nvSpPr>
        <p:spPr>
          <a:xfrm>
            <a:off x="10094538" y="5943600"/>
            <a:ext cx="3329232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7D533-296E-17B6-F82D-5FE11FD5EFF8}"/>
              </a:ext>
            </a:extLst>
          </p:cNvPr>
          <p:cNvSpPr txBox="1"/>
          <p:nvPr/>
        </p:nvSpPr>
        <p:spPr>
          <a:xfrm>
            <a:off x="9193496" y="4091233"/>
            <a:ext cx="28162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TEAM MEMBERS:</a:t>
            </a:r>
          </a:p>
          <a:p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CHANDU.GOGINENI</a:t>
            </a:r>
          </a:p>
          <a:p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PAVAN TEJA.SRIPATI</a:t>
            </a:r>
          </a:p>
          <a:p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KEERTHI.KASARANENI</a:t>
            </a:r>
          </a:p>
          <a:p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SNEHA.VANGALA</a:t>
            </a:r>
            <a:b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645650-DF32-3505-F2BD-5D1B25446478}"/>
              </a:ext>
            </a:extLst>
          </p:cNvPr>
          <p:cNvSpPr txBox="1">
            <a:spLocks/>
          </p:cNvSpPr>
          <p:nvPr/>
        </p:nvSpPr>
        <p:spPr>
          <a:xfrm>
            <a:off x="1847652" y="3685594"/>
            <a:ext cx="3723589" cy="20647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PROFESSOR:</a:t>
            </a:r>
          </a:p>
          <a:p>
            <a:r>
              <a:rPr lang="en-IN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DR.VAHID BEHZADAN</a:t>
            </a:r>
            <a:br>
              <a:rPr lang="en-IN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ADVISOR:</a:t>
            </a:r>
          </a:p>
          <a:p>
            <a:r>
              <a:rPr lang="en-IN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ASHISH AGARWAL</a:t>
            </a:r>
            <a:b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7064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A14C-6F3A-D61B-1B5C-4DCB9E4E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75984"/>
            <a:ext cx="8911687" cy="1280890"/>
          </a:xfrm>
        </p:spPr>
        <p:txBody>
          <a:bodyPr/>
          <a:lstStyle/>
          <a:p>
            <a:r>
              <a:rPr lang="en-US" dirty="0"/>
              <a:t>KUBERNETES CLUSTER SETUP: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3F8469-A328-3A78-C399-A52CAC1EA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4249" y="1664869"/>
            <a:ext cx="8080007" cy="46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52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CE067-5292-E633-2640-B0E7A31E7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88278"/>
            <a:ext cx="8911687" cy="1280890"/>
          </a:xfrm>
        </p:spPr>
        <p:txBody>
          <a:bodyPr/>
          <a:lstStyle/>
          <a:p>
            <a:r>
              <a:rPr lang="en-US" dirty="0"/>
              <a:t>JUPYTERHUB INTERFACE: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BE8BE1-8538-67DF-6A62-CA1ED664F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902" y="1812757"/>
            <a:ext cx="7681035" cy="438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89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527D-7EAA-4292-7F18-94CFF82B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14683"/>
            <a:ext cx="8911687" cy="128089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AND MANAGEMENT: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44FBA-5825-A7CB-4516-1C14FBF53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443" y="1895573"/>
            <a:ext cx="8915400" cy="3777622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Kubernetes Dashboard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kubectl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port-forward for secure access.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kubectl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port-forward svc/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kubernetes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-dashboard -n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kubernetes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-dashboard 8001:443</a:t>
            </a:r>
          </a:p>
          <a:p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JupyterHub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user resource limits for balanced GPU utilization.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via web interface.</a:t>
            </a:r>
          </a:p>
          <a:p>
            <a:pPr marL="0" indent="0">
              <a:buNone/>
            </a:pP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2246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30EC8-6E0A-D39D-8546-900419DFB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14683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TROUBLESHOOTING &amp; MAINTENANCE: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55B47-E9DE-01CE-4E2C-D2EF341F5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1895573"/>
            <a:ext cx="8915400" cy="3777622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 Scheduling Issues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kubectl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describe pod &lt;pod-name&gt;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Problems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kubectl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get nodes -o wide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Logs for Debugging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kubectl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logs &lt;pod-name&gt;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3907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1E55D-42B5-FA2E-0F1B-56F3BED2B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08068"/>
            <a:ext cx="8911687" cy="12808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E6A12-680D-0B96-A378-5E3B71B70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1716505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Throughout the development process, several challenges were encountered and resolved: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 Issues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Addressed software and hardware compatibility challenges by ensuring proper configuration of NVIDIA drivers, Kubernetes, and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JupyterHub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Constraints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Optimized configurations for small-scale environments with limited GPU memory while maintaining scalability for larger setups.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 and Quotas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Fine-tuned Kubernetes resource definitions to prevent resource over-allocation and ensure equitable distribution.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864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DF22-CFEE-65FC-A119-112A57182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3537"/>
            <a:ext cx="8911687" cy="128089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3ACC8D-29AD-49C6-600B-09E1867BB6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40156" y="1637429"/>
            <a:ext cx="701570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 Resource Sharing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Optimized GPU utilization across users.</a:t>
            </a:r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Easily add nodes and GPUs to the cluster.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Dedicated resource isolation per user. </a:t>
            </a:r>
          </a:p>
        </p:txBody>
      </p:sp>
    </p:spTree>
    <p:extLst>
      <p:ext uri="{BB962C8B-B14F-4D97-AF65-F5344CB8AC3E}">
        <p14:creationId xmlns:p14="http://schemas.microsoft.com/office/powerpoint/2010/main" val="1417197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6588-F882-5CB3-DB28-2075160CE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0152"/>
            <a:ext cx="8911687" cy="128089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OUTCOMES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90CAA-D026-F85F-FF51-A8F06CD9C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5" y="1491915"/>
            <a:ext cx="10407465" cy="5037221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IN" b="1" dirty="0"/>
          </a:p>
          <a:p>
            <a:pPr algn="just"/>
            <a:r>
              <a:rPr lang="en-I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Resource Utilization</a:t>
            </a:r>
            <a:r>
              <a:rPr lang="en-I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tool dynamically allocates GPU resources across multiple users and workloads, maximizing efficiency and preventing under-utilization.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scheduling mechanisms ensure fair distribution of resources, even during peak demand.</a:t>
            </a:r>
          </a:p>
          <a:p>
            <a:pPr algn="just"/>
            <a:r>
              <a:rPr lang="en-I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Isolation and Security</a:t>
            </a:r>
            <a:r>
              <a:rPr lang="en-I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role-based access control (RBAC) and Kubernetes namespaces provide user isolation, safeguarding workloads from interference.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Multi-tenancy ensures equitable access to GPUs while maintaining strict resource boundaries between users.</a:t>
            </a:r>
          </a:p>
          <a:p>
            <a:pPr algn="just"/>
            <a:r>
              <a:rPr lang="en-I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and Intuitive System Design</a:t>
            </a:r>
            <a:r>
              <a:rPr lang="en-I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Kubernetes serves as the backbone of the system, offering scalability, fault tolerance, and seamless load balancing for concurrent workloads.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N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JupyterHub</a:t>
            </a:r>
            <a:r>
              <a:rPr lang="en-I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enables an intuitive interface, familiar to users of platforms like Google </a:t>
            </a:r>
            <a:r>
              <a:rPr lang="en-IN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I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ease of adoption by researchers, developers, and educators.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4287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22F42-E590-2324-097E-04D26E6C1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780674"/>
            <a:ext cx="8915400" cy="3777622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 and Management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monitoring via NVIDIA plugins and integrated dashboards provides visibility into usage patterns, health metrics, and performance.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empowers administrators to proactively address issues, optimize resource allocation, and maintain cluster health.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Future-Ready Infrastructure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to be extensible, the tool can integrate advanced features such as AI-driven resource predictions, enhanced security policies, and cloud-based deployment for broader accessibility.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4550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BAE-2A5F-A58D-23E1-3BFAF491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14683"/>
            <a:ext cx="8911687" cy="128089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6B547DE-A079-8F64-0BEF-286691D2E8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40156" y="2261384"/>
            <a:ext cx="854643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Multi-Tenant GPU Cluster simplifies managing GPU resources in a collaborative environment.</a:t>
            </a:r>
          </a:p>
          <a:p>
            <a:pPr mar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project, 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 Clustering and Multi-Tenant Utilization Tool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effectively addresses the challenges of managing shared GPU resources in multi-tenant environments. By integrating Kubernetes, </a:t>
            </a:r>
            <a:r>
              <a:rPr lang="en-I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JupyterHub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NVIDIA GPU monitoring, it achieves optimized resource utilization, scalability, and ease of access. The implemented tool provides a robust platform that meets the growing demands of GPU-intensive applications in research and development settings.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07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3E2A-46E1-086F-A32C-039E9DFAB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3537"/>
            <a:ext cx="8911687" cy="76163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CONTENTS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3ED90-30A9-62F2-8EFF-C48D6B33B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442" y="1395167"/>
            <a:ext cx="9920819" cy="49019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Prerequisites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Diagram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Steps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Kubernetes Cluster Setup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JupyterHub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and Management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Troubleshooting &amp; Maintenance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Outcomes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025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F289A-309C-4D7F-8351-1A95F9384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2964"/>
            <a:ext cx="8911687" cy="128089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7620E-C69A-1E66-4B52-60C5442FB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2067612"/>
            <a:ext cx="8915400" cy="3777622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a Kubernetes-based GPU cluster for efficient multi-user resource sharing.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Facilitating collaborative research, data processing, and computational tasks in a multi-tenant environment.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37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C67D6-DAB1-9CA3-6CF1-F436E0D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61817"/>
            <a:ext cx="8911687" cy="128089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76D6A8B-EAD0-E8F5-9DB5-CA4A472B1B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40156" y="1951417"/>
            <a:ext cx="846537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Kubernetes Cluster Setup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Detailed steps for multi-GPU server configuration.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Hub Integration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Multi-user access with dedicated GPU resource allocation.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GPU Resource Management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Optimized multi-tenant utilization using Helm and Kubernetes.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Networking &amp; Security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Secure access with Kubernetes Dashboard and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JupyterHub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authentication.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367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8600-F558-D2CA-CE55-21B083618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06" y="633536"/>
            <a:ext cx="8911687" cy="12808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4E52-B0CD-4253-7457-1D89998B5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805" y="1671687"/>
            <a:ext cx="8596691" cy="3777622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Multi-Tenant GPU Cluster?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Kubernetes-based system designed to optimize the utilization of GPU resources across multiple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Incorporates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JupyterHub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seamless user management and resource allocation.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Multi-Tenancy?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sharing of expensive GPU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collaborative environments for research, data processing, and machine learning.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11AFD-9C70-3A8B-8FBC-AF756DBC8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3" t="24376" r="8299" b="27915"/>
          <a:stretch/>
        </p:blipFill>
        <p:spPr>
          <a:xfrm>
            <a:off x="7324626" y="4943574"/>
            <a:ext cx="4037338" cy="1280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39028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401A-EFBA-CAEE-EE22-F80A4298B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220" y="652390"/>
            <a:ext cx="8911687" cy="128089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PREREQUISITES: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AA48BE8-0F96-100F-11F1-CCCA066886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82220" y="1596349"/>
            <a:ext cx="660924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Linux System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Ubuntu 24.01+ recommended.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Docker, </a:t>
            </a:r>
            <a:r>
              <a:rPr lang="en-US" alt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Kubectl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Kubeadm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Helm installed.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Servers with multiple GPUs for deployment. </a:t>
            </a:r>
          </a:p>
        </p:txBody>
      </p:sp>
    </p:spTree>
    <p:extLst>
      <p:ext uri="{BB962C8B-B14F-4D97-AF65-F5344CB8AC3E}">
        <p14:creationId xmlns:p14="http://schemas.microsoft.com/office/powerpoint/2010/main" val="3839704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059E-F3D2-81CC-CAD2-854B68B3D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92025"/>
            <a:ext cx="8911687" cy="12808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DIAGRAM: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2B4664-AA39-BB16-583D-A39DD8BBE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0030" y="1872915"/>
            <a:ext cx="6611937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28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B66A3-3546-FE16-CA08-F079EB8D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3537"/>
            <a:ext cx="8911687" cy="128089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13B3E-13FE-AFE1-26FE-6E53ECFD7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443" y="1718821"/>
            <a:ext cx="8915400" cy="3777622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Kubernetes Cluster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kubeadm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--pod-network-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cidr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=192.168.0.0/16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Network Plugins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kubectl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apply -f https://docs.projectcalico.org/manifests/calico.yaml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jupyterhub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helm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helm repo add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jupyterhub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https://jupyterhub.github.io/helm-chart/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, and helm upgrade --install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jhub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jupyterhub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jupyterhub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-f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config.yaml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IN" dirty="0"/>
            </a:br>
            <a:r>
              <a:rPr lang="en-IN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610088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D3FAA-A076-03E5-0A66-573FC15B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08068"/>
            <a:ext cx="8911687" cy="128089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STEPS: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33F031-545C-8071-EA42-43AE0F9E2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565" y="1668378"/>
            <a:ext cx="7648951" cy="437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6198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68</TotalTime>
  <Words>806</Words>
  <Application>Microsoft Office PowerPoint</Application>
  <PresentationFormat>Widescreen</PresentationFormat>
  <Paragraphs>102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Times New Roman</vt:lpstr>
      <vt:lpstr>Wingdings 3</vt:lpstr>
      <vt:lpstr>Wisp</vt:lpstr>
      <vt:lpstr>GPU CLUSTERING AND  MULTI- TENANT UTILIZATION TOOL                            </vt:lpstr>
      <vt:lpstr>CONTENTS:</vt:lpstr>
      <vt:lpstr>PROJECT OVERVIEW:</vt:lpstr>
      <vt:lpstr>KEY FEATURES:</vt:lpstr>
      <vt:lpstr>INTRODUCTION:</vt:lpstr>
      <vt:lpstr>PREREQUISITES:</vt:lpstr>
      <vt:lpstr>SYSTEM ARCHITECTURE DIAGRAM:</vt:lpstr>
      <vt:lpstr>DEPLOYMENT STEPS</vt:lpstr>
      <vt:lpstr>DEPLOYMENT STEPS:</vt:lpstr>
      <vt:lpstr>KUBERNETES CLUSTER SETUP:</vt:lpstr>
      <vt:lpstr>JUPYTERHUB INTERFACE:</vt:lpstr>
      <vt:lpstr>ACCESS AND MANAGEMENT:</vt:lpstr>
      <vt:lpstr>TROUBLESHOOTING &amp; MAINTENANCE: </vt:lpstr>
      <vt:lpstr>CHALLENGES</vt:lpstr>
      <vt:lpstr>BENEFITS:</vt:lpstr>
      <vt:lpstr>PROJECT OUTCOMES</vt:lpstr>
      <vt:lpstr>PowerPoint Presentation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sneha vangala</dc:creator>
  <cp:lastModifiedBy>sneha vangala</cp:lastModifiedBy>
  <cp:revision>3</cp:revision>
  <dcterms:created xsi:type="dcterms:W3CDTF">2024-12-09T06:58:22Z</dcterms:created>
  <dcterms:modified xsi:type="dcterms:W3CDTF">2024-12-11T19:50:56Z</dcterms:modified>
</cp:coreProperties>
</file>